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5"/>
    <p:sldId id="257" r:id="rId26"/>
    <p:sldId id="258" r:id="rId27"/>
    <p:sldId id="259" r:id="rId28"/>
    <p:sldId id="260" r:id="rId29"/>
    <p:sldId id="261" r:id="rId30"/>
    <p:sldId id="262" r:id="rId31"/>
    <p:sldId id="263" r:id="rId32"/>
  </p:sldIdLst>
  <p:sldSz cx="18288000" cy="10287000"/>
  <p:notesSz cx="6858000" cy="9144000"/>
  <p:embeddedFontLst>
    <p:embeddedFont>
      <p:font typeface="Alfa Slab One" charset="1" panose="00000500000000000000"/>
      <p:regular r:id="rId6"/>
    </p:embeddedFont>
    <p:embeddedFont>
      <p:font typeface="Alfa Slab One Italics" charset="1" panose="00000500000000000000"/>
      <p:regular r:id="rId7"/>
    </p:embeddedFont>
    <p:embeddedFont>
      <p:font typeface="Playfair Display" charset="1" panose="00000500000000000000"/>
      <p:regular r:id="rId8"/>
    </p:embeddedFont>
    <p:embeddedFont>
      <p:font typeface="Playfair Display Bold" charset="1" panose="00000800000000000000"/>
      <p:regular r:id="rId9"/>
    </p:embeddedFont>
    <p:embeddedFont>
      <p:font typeface="Playfair Display Italics" charset="1" panose="00000500000000000000"/>
      <p:regular r:id="rId10"/>
    </p:embeddedFont>
    <p:embeddedFont>
      <p:font typeface="Playfair Display Bold Italics" charset="1" panose="00000800000000000000"/>
      <p:regular r:id="rId11"/>
    </p:embeddedFont>
    <p:embeddedFont>
      <p:font typeface="Arimo" charset="1" panose="020B0604020202020204"/>
      <p:regular r:id="rId12"/>
    </p:embeddedFont>
    <p:embeddedFont>
      <p:font typeface="Arimo Bold" charset="1" panose="020B0704020202020204"/>
      <p:regular r:id="rId13"/>
    </p:embeddedFont>
    <p:embeddedFont>
      <p:font typeface="Arimo Italics" charset="1" panose="020B0604020202090204"/>
      <p:regular r:id="rId14"/>
    </p:embeddedFont>
    <p:embeddedFont>
      <p:font typeface="Arimo Bold Italics" charset="1" panose="020B0704020202090204"/>
      <p:regular r:id="rId15"/>
    </p:embeddedFont>
    <p:embeddedFont>
      <p:font typeface="Cooper Hewitt" charset="1" panose="00000000000000000000"/>
      <p:regular r:id="rId16"/>
    </p:embeddedFont>
    <p:embeddedFont>
      <p:font typeface="Cooper Hewitt Bold" charset="1" panose="00000000000000000000"/>
      <p:regular r:id="rId17"/>
    </p:embeddedFont>
    <p:embeddedFont>
      <p:font typeface="Cooper Hewitt Italics" charset="1" panose="00000000000000000000"/>
      <p:regular r:id="rId18"/>
    </p:embeddedFont>
    <p:embeddedFont>
      <p:font typeface="Cooper Hewitt Bold Italics" charset="1" panose="00000000000000000000"/>
      <p:regular r:id="rId19"/>
    </p:embeddedFont>
    <p:embeddedFont>
      <p:font typeface="League Spartan" charset="1" panose="00000800000000000000"/>
      <p:regular r:id="rId20"/>
    </p:embeddedFont>
    <p:embeddedFont>
      <p:font typeface="Canva Sans" charset="1" panose="020B0503030501040103"/>
      <p:regular r:id="rId21"/>
    </p:embeddedFont>
    <p:embeddedFont>
      <p:font typeface="Canva Sans Bold" charset="1" panose="020B0803030501040103"/>
      <p:regular r:id="rId22"/>
    </p:embeddedFont>
    <p:embeddedFont>
      <p:font typeface="Canva Sans Italics" charset="1" panose="020B0503030501040103"/>
      <p:regular r:id="rId23"/>
    </p:embeddedFont>
    <p:embeddedFont>
      <p:font typeface="Canva Sans Bold Italics" charset="1" panose="020B0803030501040103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slides/slide1.xml" Type="http://schemas.openxmlformats.org/officeDocument/2006/relationships/slide"/><Relationship Id="rId26" Target="slides/slide2.xml" Type="http://schemas.openxmlformats.org/officeDocument/2006/relationships/slide"/><Relationship Id="rId27" Target="slides/slide3.xml" Type="http://schemas.openxmlformats.org/officeDocument/2006/relationships/slide"/><Relationship Id="rId28" Target="slides/slide4.xml" Type="http://schemas.openxmlformats.org/officeDocument/2006/relationships/slide"/><Relationship Id="rId29" Target="slides/slide5.xml" Type="http://schemas.openxmlformats.org/officeDocument/2006/relationships/slide"/><Relationship Id="rId3" Target="viewProps.xml" Type="http://schemas.openxmlformats.org/officeDocument/2006/relationships/viewProps"/><Relationship Id="rId30" Target="slides/slide6.xml" Type="http://schemas.openxmlformats.org/officeDocument/2006/relationships/slide"/><Relationship Id="rId31" Target="slides/slide7.xml" Type="http://schemas.openxmlformats.org/officeDocument/2006/relationships/slide"/><Relationship Id="rId32" Target="slides/slide8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png" Type="http://schemas.openxmlformats.org/officeDocument/2006/relationships/image"/><Relationship Id="rId4" Target="../media/image14.png" Type="http://schemas.openxmlformats.org/officeDocument/2006/relationships/image"/><Relationship Id="rId5" Target="../media/image15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7A78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3983141"/>
            <a:ext cx="18288000" cy="10550319"/>
          </a:xfrm>
          <a:custGeom>
            <a:avLst/>
            <a:gdLst/>
            <a:ahLst/>
            <a:cxnLst/>
            <a:rect r="r" b="b" t="t" l="l"/>
            <a:pathLst>
              <a:path h="10550319" w="18288000">
                <a:moveTo>
                  <a:pt x="0" y="0"/>
                </a:moveTo>
                <a:lnTo>
                  <a:pt x="18288000" y="0"/>
                </a:lnTo>
                <a:lnTo>
                  <a:pt x="18288000" y="10550318"/>
                </a:lnTo>
                <a:lnTo>
                  <a:pt x="0" y="105503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744" r="0" b="-7744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0" y="304800"/>
            <a:ext cx="18288000" cy="61276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871"/>
              </a:lnSpc>
            </a:pPr>
            <a:r>
              <a:rPr lang="en-US" sz="15871" spc="666">
                <a:solidFill>
                  <a:srgbClr val="000000"/>
                </a:solidFill>
                <a:latin typeface="Alfa Slab One"/>
              </a:rPr>
              <a:t>MAVEN FUZZY</a:t>
            </a:r>
          </a:p>
          <a:p>
            <a:pPr algn="ctr" marL="0" indent="0" lvl="0">
              <a:lnSpc>
                <a:spcPts val="15871"/>
              </a:lnSpc>
              <a:spcBef>
                <a:spcPct val="0"/>
              </a:spcBef>
            </a:pPr>
            <a:r>
              <a:rPr lang="en-US" sz="15871" spc="666">
                <a:solidFill>
                  <a:srgbClr val="000000"/>
                </a:solidFill>
                <a:latin typeface="Alfa Slab One"/>
              </a:rPr>
              <a:t>BUSINESS ANALYSIS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0" y="3983141"/>
            <a:ext cx="2628515" cy="1935244"/>
          </a:xfrm>
          <a:custGeom>
            <a:avLst/>
            <a:gdLst/>
            <a:ahLst/>
            <a:cxnLst/>
            <a:rect r="r" b="b" t="t" l="l"/>
            <a:pathLst>
              <a:path h="1935244" w="2628515">
                <a:moveTo>
                  <a:pt x="0" y="0"/>
                </a:moveTo>
                <a:lnTo>
                  <a:pt x="2628515" y="0"/>
                </a:lnTo>
                <a:lnTo>
                  <a:pt x="2628515" y="1935244"/>
                </a:lnTo>
                <a:lnTo>
                  <a:pt x="0" y="19352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830993" y="2878976"/>
            <a:ext cx="2457007" cy="2832285"/>
          </a:xfrm>
          <a:custGeom>
            <a:avLst/>
            <a:gdLst/>
            <a:ahLst/>
            <a:cxnLst/>
            <a:rect r="r" b="b" t="t" l="l"/>
            <a:pathLst>
              <a:path h="2832285" w="2457007">
                <a:moveTo>
                  <a:pt x="0" y="0"/>
                </a:moveTo>
                <a:lnTo>
                  <a:pt x="2457007" y="0"/>
                </a:lnTo>
                <a:lnTo>
                  <a:pt x="2457007" y="2832285"/>
                </a:lnTo>
                <a:lnTo>
                  <a:pt x="0" y="283228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7A78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1028700"/>
            <a:ext cx="18288000" cy="9258300"/>
          </a:xfrm>
          <a:custGeom>
            <a:avLst/>
            <a:gdLst/>
            <a:ahLst/>
            <a:cxnLst/>
            <a:rect r="r" b="b" t="t" l="l"/>
            <a:pathLst>
              <a:path h="9258300" w="18288000">
                <a:moveTo>
                  <a:pt x="0" y="0"/>
                </a:moveTo>
                <a:lnTo>
                  <a:pt x="18288000" y="0"/>
                </a:lnTo>
                <a:lnTo>
                  <a:pt x="18288000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366" r="0" b="-8744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479142" y="-142875"/>
            <a:ext cx="7329717" cy="12852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547"/>
              </a:lnSpc>
            </a:pPr>
            <a:r>
              <a:rPr lang="en-US" sz="7533">
                <a:solidFill>
                  <a:srgbClr val="FBF9F6"/>
                </a:solidFill>
                <a:latin typeface="Canva Sans Bold"/>
              </a:rPr>
              <a:t>METADATA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6B5B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0" y="47625"/>
            <a:ext cx="18288000" cy="16423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05"/>
              </a:lnSpc>
            </a:pPr>
            <a:r>
              <a:rPr lang="en-US" sz="11135">
                <a:solidFill>
                  <a:srgbClr val="FBF9F6"/>
                </a:solidFill>
                <a:latin typeface="League Spartan"/>
              </a:rPr>
              <a:t>DATA PROCESSING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0" y="1322348"/>
            <a:ext cx="18288000" cy="12323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521"/>
              </a:lnSpc>
            </a:pPr>
            <a:r>
              <a:rPr lang="en-US" sz="6312" spc="757">
                <a:solidFill>
                  <a:srgbClr val="000000"/>
                </a:solidFill>
                <a:latin typeface="Cooper Hewitt Bold"/>
              </a:rPr>
              <a:t>JOINS AND RENAMING 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0" y="2421300"/>
            <a:ext cx="16846992" cy="7865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01"/>
              </a:lnSpc>
            </a:pPr>
            <a:r>
              <a:rPr lang="en-US" sz="2267" spc="226">
                <a:solidFill>
                  <a:srgbClr val="000000"/>
                </a:solidFill>
                <a:latin typeface="Cooper Hewitt"/>
              </a:rPr>
              <a:t>website_pageviews &lt;- website_pageviews |&gt; rename(pageview_timestamp = created_at)</a:t>
            </a:r>
          </a:p>
          <a:p>
            <a:pPr>
              <a:lnSpc>
                <a:spcPts val="3401"/>
              </a:lnSpc>
            </a:pPr>
            <a:r>
              <a:rPr lang="en-US" sz="2267" spc="226">
                <a:solidFill>
                  <a:srgbClr val="000000"/>
                </a:solidFill>
                <a:latin typeface="Cooper Hewitt"/>
              </a:rPr>
              <a:t>website_sessions &lt;- website_sessions |&gt; rename(websession_timestamp = created_at)</a:t>
            </a:r>
          </a:p>
          <a:p>
            <a:pPr>
              <a:lnSpc>
                <a:spcPts val="3401"/>
              </a:lnSpc>
            </a:pPr>
          </a:p>
          <a:p>
            <a:pPr>
              <a:lnSpc>
                <a:spcPts val="3401"/>
              </a:lnSpc>
            </a:pPr>
            <a:r>
              <a:rPr lang="en-US" sz="2267" spc="226">
                <a:solidFill>
                  <a:srgbClr val="000000"/>
                </a:solidFill>
                <a:latin typeface="Cooper Hewitt"/>
              </a:rPr>
              <a:t>webdetails &lt;- full_join(website_pageviews,website_sessions,by = "website_session_id")</a:t>
            </a:r>
          </a:p>
          <a:p>
            <a:pPr>
              <a:lnSpc>
                <a:spcPts val="3401"/>
              </a:lnSpc>
            </a:pPr>
            <a:r>
              <a:rPr lang="en-US" sz="2267" spc="226">
                <a:solidFill>
                  <a:srgbClr val="000000"/>
                </a:solidFill>
                <a:latin typeface="Cooper Hewitt"/>
              </a:rPr>
              <a:t>webdetails &lt;- webdetails |&gt; rename(webuser_id = user_id)</a:t>
            </a:r>
          </a:p>
          <a:p>
            <a:pPr>
              <a:lnSpc>
                <a:spcPts val="3401"/>
              </a:lnSpc>
            </a:pPr>
            <a:r>
              <a:rPr lang="en-US" sz="2267" spc="226">
                <a:solidFill>
                  <a:srgbClr val="000000"/>
                </a:solidFill>
                <a:latin typeface="Cooper Hewitt"/>
              </a:rPr>
              <a:t> orders &lt;- orders |&gt; rename(order_timestamp = created_at)</a:t>
            </a:r>
          </a:p>
          <a:p>
            <a:pPr>
              <a:lnSpc>
                <a:spcPts val="3401"/>
              </a:lnSpc>
            </a:pPr>
            <a:r>
              <a:rPr lang="en-US" sz="2267" spc="226">
                <a:solidFill>
                  <a:srgbClr val="000000"/>
                </a:solidFill>
                <a:latin typeface="Cooper Hewitt"/>
              </a:rPr>
              <a:t> order_item &lt;- order_item |&gt; rename(orderitem_timestamp = created_at)</a:t>
            </a:r>
          </a:p>
          <a:p>
            <a:pPr>
              <a:lnSpc>
                <a:spcPts val="3401"/>
              </a:lnSpc>
            </a:pPr>
            <a:r>
              <a:rPr lang="en-US" sz="2267" spc="226">
                <a:solidFill>
                  <a:srgbClr val="000000"/>
                </a:solidFill>
                <a:latin typeface="Cooper Hewitt"/>
              </a:rPr>
              <a:t> order_item &lt;- order_item |&gt; rename(orderitem_price = price_usd)</a:t>
            </a:r>
          </a:p>
          <a:p>
            <a:pPr>
              <a:lnSpc>
                <a:spcPts val="3401"/>
              </a:lnSpc>
            </a:pPr>
            <a:r>
              <a:rPr lang="en-US" sz="2267" spc="226">
                <a:solidFill>
                  <a:srgbClr val="000000"/>
                </a:solidFill>
                <a:latin typeface="Cooper Hewitt"/>
              </a:rPr>
              <a:t> orders &lt;- orders |&gt; rename(order_price = price_usd)</a:t>
            </a:r>
          </a:p>
          <a:p>
            <a:pPr>
              <a:lnSpc>
                <a:spcPts val="3401"/>
              </a:lnSpc>
            </a:pPr>
            <a:r>
              <a:rPr lang="en-US" sz="2267" spc="226">
                <a:solidFill>
                  <a:srgbClr val="000000"/>
                </a:solidFill>
                <a:latin typeface="Cooper Hewitt"/>
              </a:rPr>
              <a:t> orders &lt;- orders |&gt; rename(order_cogs_usd = cogs_usd)</a:t>
            </a:r>
          </a:p>
          <a:p>
            <a:pPr>
              <a:lnSpc>
                <a:spcPts val="3401"/>
              </a:lnSpc>
            </a:pPr>
            <a:r>
              <a:rPr lang="en-US" sz="2267" spc="226">
                <a:solidFill>
                  <a:srgbClr val="000000"/>
                </a:solidFill>
                <a:latin typeface="Cooper Hewitt"/>
              </a:rPr>
              <a:t> order_item &lt;- order_item |&gt; rename(orderitem_cogs_usd = cogs_usd)</a:t>
            </a:r>
          </a:p>
          <a:p>
            <a:pPr>
              <a:lnSpc>
                <a:spcPts val="3401"/>
              </a:lnSpc>
            </a:pPr>
            <a:r>
              <a:rPr lang="en-US" sz="2267" spc="226">
                <a:solidFill>
                  <a:srgbClr val="000000"/>
                </a:solidFill>
                <a:latin typeface="Cooper Hewitt"/>
              </a:rPr>
              <a:t>join2 &lt;- full_join(orders,order_item)</a:t>
            </a:r>
          </a:p>
          <a:p>
            <a:pPr>
              <a:lnSpc>
                <a:spcPts val="3401"/>
              </a:lnSpc>
            </a:pPr>
            <a:r>
              <a:rPr lang="en-US" sz="2267" spc="226">
                <a:solidFill>
                  <a:srgbClr val="000000"/>
                </a:solidFill>
                <a:latin typeface="Cooper Hewitt"/>
              </a:rPr>
              <a:t> order_item_refund &lt;- order_item_refund |&gt; rename(refund_timestamp = created_at)</a:t>
            </a:r>
          </a:p>
          <a:p>
            <a:pPr>
              <a:lnSpc>
                <a:spcPts val="3401"/>
              </a:lnSpc>
            </a:pPr>
            <a:r>
              <a:rPr lang="en-US" sz="2267" spc="226">
                <a:solidFill>
                  <a:srgbClr val="000000"/>
                </a:solidFill>
                <a:latin typeface="Cooper Hewitt"/>
              </a:rPr>
              <a:t>join1 &lt;- full_join(order_item_refund,join2)</a:t>
            </a:r>
          </a:p>
          <a:p>
            <a:pPr>
              <a:lnSpc>
                <a:spcPts val="3401"/>
              </a:lnSpc>
            </a:pPr>
            <a:r>
              <a:rPr lang="en-US" sz="2267" spc="226">
                <a:solidFill>
                  <a:srgbClr val="000000"/>
                </a:solidFill>
                <a:latin typeface="Cooper Hewitt"/>
              </a:rPr>
              <a:t> products &lt;- products |&gt; rename(product_list_timestamp = created_at)</a:t>
            </a:r>
          </a:p>
          <a:p>
            <a:pPr>
              <a:lnSpc>
                <a:spcPts val="3401"/>
              </a:lnSpc>
            </a:pPr>
            <a:r>
              <a:rPr lang="en-US" sz="2267" spc="226">
                <a:solidFill>
                  <a:srgbClr val="000000"/>
                </a:solidFill>
                <a:latin typeface="Cooper Hewitt"/>
              </a:rPr>
              <a:t> ORD &lt;- full_join(join1,products)</a:t>
            </a:r>
          </a:p>
          <a:p>
            <a:pPr>
              <a:lnSpc>
                <a:spcPts val="3401"/>
              </a:lnSpc>
            </a:pPr>
            <a:r>
              <a:rPr lang="en-US" sz="2267" spc="226">
                <a:solidFill>
                  <a:srgbClr val="000000"/>
                </a:solidFill>
                <a:latin typeface="Cooper Hewitt"/>
              </a:rPr>
              <a:t>ORD &lt;- ORD |&gt; rename(orduser_id = user_id)</a:t>
            </a:r>
          </a:p>
          <a:p>
            <a:pPr>
              <a:lnSpc>
                <a:spcPts val="3401"/>
              </a:lnSpc>
            </a:pPr>
            <a:r>
              <a:rPr lang="en-US" sz="2267" spc="226">
                <a:solidFill>
                  <a:srgbClr val="000000"/>
                </a:solidFill>
                <a:latin typeface="Cooper Hewitt"/>
              </a:rPr>
              <a:t>maven_fuzzy &lt;- full_join(ORD,webdetails,by = "website_session_id") </a:t>
            </a:r>
          </a:p>
          <a:p>
            <a:pPr algn="l">
              <a:lnSpc>
                <a:spcPts val="248"/>
              </a:lnSpc>
            </a:pP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0" y="2340482"/>
            <a:ext cx="18288000" cy="9258300"/>
          </a:xfrm>
          <a:custGeom>
            <a:avLst/>
            <a:gdLst/>
            <a:ahLst/>
            <a:cxnLst/>
            <a:rect r="r" b="b" t="t" l="l"/>
            <a:pathLst>
              <a:path h="9258300" w="18288000">
                <a:moveTo>
                  <a:pt x="0" y="0"/>
                </a:moveTo>
                <a:lnTo>
                  <a:pt x="18288000" y="0"/>
                </a:lnTo>
                <a:lnTo>
                  <a:pt x="18288000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2343" r="0" b="-45186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313026" y="-174531"/>
            <a:ext cx="1892547" cy="2515013"/>
          </a:xfrm>
          <a:custGeom>
            <a:avLst/>
            <a:gdLst/>
            <a:ahLst/>
            <a:cxnLst/>
            <a:rect r="r" b="b" t="t" l="l"/>
            <a:pathLst>
              <a:path h="2515013" w="1892547">
                <a:moveTo>
                  <a:pt x="0" y="0"/>
                </a:moveTo>
                <a:lnTo>
                  <a:pt x="1892548" y="0"/>
                </a:lnTo>
                <a:lnTo>
                  <a:pt x="1892548" y="2515013"/>
                </a:lnTo>
                <a:lnTo>
                  <a:pt x="0" y="251501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7A78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-561053" y="1518264"/>
            <a:ext cx="17820353" cy="105000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1145742" indent="-572871" lvl="1">
              <a:lnSpc>
                <a:spcPts val="6421"/>
              </a:lnSpc>
              <a:buFont typeface="Arial"/>
              <a:buChar char="•"/>
            </a:pPr>
            <a:r>
              <a:rPr lang="en-US" sz="5306" spc="244">
                <a:solidFill>
                  <a:srgbClr val="000000"/>
                </a:solidFill>
                <a:latin typeface="League Spartan"/>
              </a:rPr>
              <a:t>ANALYZING BUSINESS GROWTH BY PROFITS YEAR BY YEAR AND QUARTERLY</a:t>
            </a:r>
          </a:p>
          <a:p>
            <a:pPr>
              <a:lnSpc>
                <a:spcPts val="6421"/>
              </a:lnSpc>
            </a:pPr>
          </a:p>
          <a:p>
            <a:pPr marL="1145742" indent="-572871" lvl="1">
              <a:lnSpc>
                <a:spcPts val="6421"/>
              </a:lnSpc>
              <a:buFont typeface="Arial"/>
              <a:buChar char="•"/>
            </a:pPr>
            <a:r>
              <a:rPr lang="en-US" sz="5306" spc="244">
                <a:solidFill>
                  <a:srgbClr val="000000"/>
                </a:solidFill>
                <a:latin typeface="League Spartan"/>
              </a:rPr>
              <a:t>ANALYZING BUSINESS GROWTH BY USERS YEAR BY YEAR AND QUARTERLY</a:t>
            </a:r>
          </a:p>
          <a:p>
            <a:pPr>
              <a:lnSpc>
                <a:spcPts val="6421"/>
              </a:lnSpc>
            </a:pPr>
          </a:p>
          <a:p>
            <a:pPr marL="1145742" indent="-572871" lvl="1">
              <a:lnSpc>
                <a:spcPts val="6421"/>
              </a:lnSpc>
              <a:buFont typeface="Arial"/>
              <a:buChar char="•"/>
            </a:pPr>
            <a:r>
              <a:rPr lang="en-US" sz="5306" spc="244">
                <a:solidFill>
                  <a:srgbClr val="000000"/>
                </a:solidFill>
                <a:latin typeface="League Spartan"/>
              </a:rPr>
              <a:t>DETERMINING PROFT GAP EFFECT CAUSED TO PROFITS BY REFUNDS</a:t>
            </a:r>
          </a:p>
          <a:p>
            <a:pPr>
              <a:lnSpc>
                <a:spcPts val="6421"/>
              </a:lnSpc>
            </a:pPr>
          </a:p>
          <a:p>
            <a:pPr marL="1145742" indent="-572871" lvl="1">
              <a:lnSpc>
                <a:spcPts val="6421"/>
              </a:lnSpc>
              <a:buFont typeface="Arial"/>
              <a:buChar char="•"/>
            </a:pPr>
            <a:r>
              <a:rPr lang="en-US" sz="5306" spc="244">
                <a:solidFill>
                  <a:srgbClr val="000000"/>
                </a:solidFill>
                <a:latin typeface="League Spartan"/>
              </a:rPr>
              <a:t>DETERMING AVETRAGE ORDER PRICE YEAR BY YEAR AND QUARTERLY</a:t>
            </a:r>
          </a:p>
          <a:p>
            <a:pPr algn="l">
              <a:lnSpc>
                <a:spcPts val="6421"/>
              </a:lnSpc>
            </a:pPr>
          </a:p>
          <a:p>
            <a:pPr algn="l">
              <a:lnSpc>
                <a:spcPts val="6421"/>
              </a:lnSpc>
            </a:pP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3656084" y="1028700"/>
            <a:ext cx="10040318" cy="10578879"/>
          </a:xfrm>
          <a:custGeom>
            <a:avLst/>
            <a:gdLst/>
            <a:ahLst/>
            <a:cxnLst/>
            <a:rect r="r" b="b" t="t" l="l"/>
            <a:pathLst>
              <a:path h="10578879" w="10040318">
                <a:moveTo>
                  <a:pt x="0" y="0"/>
                </a:moveTo>
                <a:lnTo>
                  <a:pt x="10040318" y="0"/>
                </a:lnTo>
                <a:lnTo>
                  <a:pt x="10040318" y="10578879"/>
                </a:lnTo>
                <a:lnTo>
                  <a:pt x="0" y="105788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-233933" y="68375"/>
            <a:ext cx="18521933" cy="1046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58"/>
              </a:lnSpc>
            </a:pPr>
            <a:r>
              <a:rPr lang="en-US" sz="7350">
                <a:solidFill>
                  <a:srgbClr val="FEFEFE"/>
                </a:solidFill>
                <a:latin typeface="Playfair Display Bold"/>
              </a:rPr>
              <a:t>BUSINESS GROWTH ANALYSIS 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6313026" y="-174531"/>
            <a:ext cx="1892547" cy="2515013"/>
          </a:xfrm>
          <a:custGeom>
            <a:avLst/>
            <a:gdLst/>
            <a:ahLst/>
            <a:cxnLst/>
            <a:rect r="r" b="b" t="t" l="l"/>
            <a:pathLst>
              <a:path h="2515013" w="1892547">
                <a:moveTo>
                  <a:pt x="0" y="0"/>
                </a:moveTo>
                <a:lnTo>
                  <a:pt x="1892548" y="0"/>
                </a:lnTo>
                <a:lnTo>
                  <a:pt x="1892548" y="2515013"/>
                </a:lnTo>
                <a:lnTo>
                  <a:pt x="0" y="251501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7A78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-584724" y="1518264"/>
            <a:ext cx="18521933" cy="105000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1145742" indent="-572871" lvl="1">
              <a:lnSpc>
                <a:spcPts val="6421"/>
              </a:lnSpc>
              <a:buFont typeface="Arial"/>
              <a:buChar char="•"/>
            </a:pPr>
            <a:r>
              <a:rPr lang="en-US" sz="5306" spc="244">
                <a:solidFill>
                  <a:srgbClr val="000000"/>
                </a:solidFill>
                <a:latin typeface="League Spartan"/>
              </a:rPr>
              <a:t>REFUND TRIGGER ON ORDERS FOR EACH QUARTER</a:t>
            </a:r>
          </a:p>
          <a:p>
            <a:pPr>
              <a:lnSpc>
                <a:spcPts val="6421"/>
              </a:lnSpc>
            </a:pPr>
          </a:p>
          <a:p>
            <a:pPr marL="1145742" indent="-572871" lvl="1">
              <a:lnSpc>
                <a:spcPts val="6421"/>
              </a:lnSpc>
              <a:buFont typeface="Arial"/>
              <a:buChar char="•"/>
            </a:pPr>
            <a:r>
              <a:rPr lang="en-US" sz="5306" spc="244">
                <a:solidFill>
                  <a:srgbClr val="000000"/>
                </a:solidFill>
                <a:latin typeface="League Spartan"/>
              </a:rPr>
              <a:t>ANALYZING REFUND PERCENTAGE YEAR BY YEAR</a:t>
            </a:r>
          </a:p>
          <a:p>
            <a:pPr>
              <a:lnSpc>
                <a:spcPts val="6421"/>
              </a:lnSpc>
            </a:pPr>
          </a:p>
          <a:p>
            <a:pPr marL="1145742" indent="-572871" lvl="1">
              <a:lnSpc>
                <a:spcPts val="6421"/>
              </a:lnSpc>
              <a:buFont typeface="Arial"/>
              <a:buChar char="•"/>
            </a:pPr>
            <a:r>
              <a:rPr lang="en-US" sz="5306" spc="244">
                <a:solidFill>
                  <a:srgbClr val="000000"/>
                </a:solidFill>
                <a:latin typeface="League Spartan"/>
              </a:rPr>
              <a:t>ANALYZING AVERAGE REFUND PERCENTAGE IN EACH QUARTER</a:t>
            </a:r>
          </a:p>
          <a:p>
            <a:pPr>
              <a:lnSpc>
                <a:spcPts val="6421"/>
              </a:lnSpc>
            </a:pPr>
          </a:p>
          <a:p>
            <a:pPr marL="1145742" indent="-572871" lvl="1">
              <a:lnSpc>
                <a:spcPts val="6421"/>
              </a:lnSpc>
              <a:buFont typeface="Arial"/>
              <a:buChar char="•"/>
            </a:pPr>
            <a:r>
              <a:rPr lang="en-US" sz="5306" spc="244">
                <a:solidFill>
                  <a:srgbClr val="000000"/>
                </a:solidFill>
                <a:latin typeface="League Spartan"/>
              </a:rPr>
              <a:t>DETERMING AVERAGE REFUND CLAIM DURATION</a:t>
            </a:r>
          </a:p>
          <a:p>
            <a:pPr algn="l">
              <a:lnSpc>
                <a:spcPts val="6421"/>
              </a:lnSpc>
            </a:pPr>
          </a:p>
          <a:p>
            <a:pPr algn="l">
              <a:lnSpc>
                <a:spcPts val="6421"/>
              </a:lnSpc>
            </a:pP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3656084" y="1028700"/>
            <a:ext cx="10040318" cy="10578879"/>
          </a:xfrm>
          <a:custGeom>
            <a:avLst/>
            <a:gdLst/>
            <a:ahLst/>
            <a:cxnLst/>
            <a:rect r="r" b="b" t="t" l="l"/>
            <a:pathLst>
              <a:path h="10578879" w="10040318">
                <a:moveTo>
                  <a:pt x="0" y="0"/>
                </a:moveTo>
                <a:lnTo>
                  <a:pt x="10040318" y="0"/>
                </a:lnTo>
                <a:lnTo>
                  <a:pt x="10040318" y="10578879"/>
                </a:lnTo>
                <a:lnTo>
                  <a:pt x="0" y="105788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-233933" y="68375"/>
            <a:ext cx="18521933" cy="1046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58"/>
              </a:lnSpc>
            </a:pPr>
            <a:r>
              <a:rPr lang="en-US" sz="7350">
                <a:solidFill>
                  <a:srgbClr val="FEFEFE"/>
                </a:solidFill>
                <a:latin typeface="Playfair Display Bold"/>
              </a:rPr>
              <a:t>REFUNDS ANALYSIS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6313026" y="-174531"/>
            <a:ext cx="1892547" cy="2515013"/>
          </a:xfrm>
          <a:custGeom>
            <a:avLst/>
            <a:gdLst/>
            <a:ahLst/>
            <a:cxnLst/>
            <a:rect r="r" b="b" t="t" l="l"/>
            <a:pathLst>
              <a:path h="2515013" w="1892547">
                <a:moveTo>
                  <a:pt x="0" y="0"/>
                </a:moveTo>
                <a:lnTo>
                  <a:pt x="1892548" y="0"/>
                </a:lnTo>
                <a:lnTo>
                  <a:pt x="1892548" y="2515013"/>
                </a:lnTo>
                <a:lnTo>
                  <a:pt x="0" y="251501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7A78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-584724" y="1559777"/>
            <a:ext cx="18590974" cy="10271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1037794" indent="-518897" lvl="1">
              <a:lnSpc>
                <a:spcPts val="5816"/>
              </a:lnSpc>
              <a:buFont typeface="Arial"/>
              <a:buChar char="•"/>
            </a:pPr>
            <a:r>
              <a:rPr lang="en-US" sz="4806" spc="221">
                <a:solidFill>
                  <a:srgbClr val="000000"/>
                </a:solidFill>
                <a:latin typeface="League Spartan"/>
              </a:rPr>
              <a:t>PRODUCTS WITH MOST REFUND PERCENT</a:t>
            </a:r>
          </a:p>
          <a:p>
            <a:pPr>
              <a:lnSpc>
                <a:spcPts val="5816"/>
              </a:lnSpc>
            </a:pPr>
          </a:p>
          <a:p>
            <a:pPr marL="1037794" indent="-518897" lvl="1">
              <a:lnSpc>
                <a:spcPts val="5816"/>
              </a:lnSpc>
              <a:buFont typeface="Arial"/>
              <a:buChar char="•"/>
            </a:pPr>
            <a:r>
              <a:rPr lang="en-US" sz="4806" spc="221">
                <a:solidFill>
                  <a:srgbClr val="000000"/>
                </a:solidFill>
                <a:latin typeface="League Spartan"/>
              </a:rPr>
              <a:t>PRODUCTS WITH MOST CUSTOMER RETENTION</a:t>
            </a:r>
          </a:p>
          <a:p>
            <a:pPr>
              <a:lnSpc>
                <a:spcPts val="5816"/>
              </a:lnSpc>
            </a:pPr>
          </a:p>
          <a:p>
            <a:pPr marL="1037794" indent="-518897" lvl="1">
              <a:lnSpc>
                <a:spcPts val="5816"/>
              </a:lnSpc>
              <a:buFont typeface="Arial"/>
              <a:buChar char="•"/>
            </a:pPr>
            <a:r>
              <a:rPr lang="en-US" sz="4806" spc="221">
                <a:solidFill>
                  <a:srgbClr val="000000"/>
                </a:solidFill>
                <a:latin typeface="League Spartan"/>
              </a:rPr>
              <a:t>REPEAT ORDER BY CUSTOMERS PERCENTAGE</a:t>
            </a:r>
          </a:p>
          <a:p>
            <a:pPr>
              <a:lnSpc>
                <a:spcPts val="5816"/>
              </a:lnSpc>
            </a:pPr>
          </a:p>
          <a:p>
            <a:pPr marL="1037794" indent="-518897" lvl="1">
              <a:lnSpc>
                <a:spcPts val="5816"/>
              </a:lnSpc>
              <a:buFont typeface="Arial"/>
              <a:buChar char="•"/>
            </a:pPr>
            <a:r>
              <a:rPr lang="en-US" sz="4806" spc="221">
                <a:solidFill>
                  <a:srgbClr val="000000"/>
                </a:solidFill>
                <a:latin typeface="League Spartan"/>
              </a:rPr>
              <a:t>MOST BASKET PRODUCT FOR EACH ITEM AND MULTIPLE PRODUCTS PER ORDER PERCENTAGE</a:t>
            </a:r>
          </a:p>
          <a:p>
            <a:pPr>
              <a:lnSpc>
                <a:spcPts val="5816"/>
              </a:lnSpc>
            </a:pPr>
          </a:p>
          <a:p>
            <a:pPr marL="1037794" indent="-518897" lvl="1">
              <a:lnSpc>
                <a:spcPts val="5816"/>
              </a:lnSpc>
              <a:buFont typeface="Arial"/>
              <a:buChar char="•"/>
            </a:pPr>
            <a:r>
              <a:rPr lang="en-US" sz="4806" spc="221">
                <a:solidFill>
                  <a:srgbClr val="000000"/>
                </a:solidFill>
                <a:latin typeface="League Spartan"/>
              </a:rPr>
              <a:t>FREQUENT SHOPPING HOUR OF EACH PRODUCT</a:t>
            </a:r>
          </a:p>
          <a:p>
            <a:pPr>
              <a:lnSpc>
                <a:spcPts val="5816"/>
              </a:lnSpc>
            </a:pPr>
          </a:p>
          <a:p>
            <a:pPr marL="1037794" indent="-518897" lvl="1">
              <a:lnSpc>
                <a:spcPts val="5816"/>
              </a:lnSpc>
              <a:buFont typeface="Arial"/>
              <a:buChar char="•"/>
            </a:pPr>
            <a:r>
              <a:rPr lang="en-US" sz="4806" spc="221">
                <a:solidFill>
                  <a:srgbClr val="000000"/>
                </a:solidFill>
                <a:latin typeface="League Spartan"/>
              </a:rPr>
              <a:t> BOUNCE PERCENTAGE FOR EACH PRODUCT </a:t>
            </a:r>
          </a:p>
          <a:p>
            <a:pPr algn="l">
              <a:lnSpc>
                <a:spcPts val="5816"/>
              </a:lnSpc>
            </a:pPr>
          </a:p>
          <a:p>
            <a:pPr algn="l">
              <a:lnSpc>
                <a:spcPts val="5816"/>
              </a:lnSpc>
            </a:pP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3656084" y="1028700"/>
            <a:ext cx="10040318" cy="10578879"/>
          </a:xfrm>
          <a:custGeom>
            <a:avLst/>
            <a:gdLst/>
            <a:ahLst/>
            <a:cxnLst/>
            <a:rect r="r" b="b" t="t" l="l"/>
            <a:pathLst>
              <a:path h="10578879" w="10040318">
                <a:moveTo>
                  <a:pt x="0" y="0"/>
                </a:moveTo>
                <a:lnTo>
                  <a:pt x="10040318" y="0"/>
                </a:lnTo>
                <a:lnTo>
                  <a:pt x="10040318" y="10578879"/>
                </a:lnTo>
                <a:lnTo>
                  <a:pt x="0" y="105788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-233933" y="68375"/>
            <a:ext cx="18521933" cy="1046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58"/>
              </a:lnSpc>
            </a:pPr>
            <a:r>
              <a:rPr lang="en-US" sz="7350">
                <a:solidFill>
                  <a:srgbClr val="FEFEFE"/>
                </a:solidFill>
                <a:latin typeface="Playfair Display Bold"/>
              </a:rPr>
              <a:t>PRODUCT ANALYSIS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6313026" y="-174531"/>
            <a:ext cx="1892547" cy="2515013"/>
          </a:xfrm>
          <a:custGeom>
            <a:avLst/>
            <a:gdLst/>
            <a:ahLst/>
            <a:cxnLst/>
            <a:rect r="r" b="b" t="t" l="l"/>
            <a:pathLst>
              <a:path h="2515013" w="1892547">
                <a:moveTo>
                  <a:pt x="0" y="0"/>
                </a:moveTo>
                <a:lnTo>
                  <a:pt x="1892548" y="0"/>
                </a:lnTo>
                <a:lnTo>
                  <a:pt x="1892548" y="2515013"/>
                </a:lnTo>
                <a:lnTo>
                  <a:pt x="0" y="251501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7A78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-233933" y="2069634"/>
            <a:ext cx="18590974" cy="9537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1037794" indent="-518897" lvl="1">
              <a:lnSpc>
                <a:spcPts val="5816"/>
              </a:lnSpc>
              <a:buFont typeface="Arial"/>
              <a:buChar char="•"/>
            </a:pPr>
            <a:r>
              <a:rPr lang="en-US" sz="4806" spc="221">
                <a:solidFill>
                  <a:srgbClr val="000000"/>
                </a:solidFill>
                <a:latin typeface="League Spartan"/>
              </a:rPr>
              <a:t>CUSTOMERS PROPORTION BY DEVICE USED</a:t>
            </a:r>
          </a:p>
          <a:p>
            <a:pPr>
              <a:lnSpc>
                <a:spcPts val="5816"/>
              </a:lnSpc>
            </a:pPr>
          </a:p>
          <a:p>
            <a:pPr marL="1037794" indent="-518897" lvl="1">
              <a:lnSpc>
                <a:spcPts val="5816"/>
              </a:lnSpc>
              <a:buFont typeface="Arial"/>
              <a:buChar char="•"/>
            </a:pPr>
            <a:r>
              <a:rPr lang="en-US" sz="4806" spc="221">
                <a:solidFill>
                  <a:srgbClr val="000000"/>
                </a:solidFill>
                <a:latin typeface="League Spartan"/>
              </a:rPr>
              <a:t>BOUNCE RATE OF WEB SESSIONS</a:t>
            </a:r>
          </a:p>
          <a:p>
            <a:pPr>
              <a:lnSpc>
                <a:spcPts val="5816"/>
              </a:lnSpc>
            </a:pPr>
          </a:p>
          <a:p>
            <a:pPr marL="1037794" indent="-518897" lvl="1">
              <a:lnSpc>
                <a:spcPts val="5816"/>
              </a:lnSpc>
              <a:buFont typeface="Arial"/>
              <a:buChar char="•"/>
            </a:pPr>
            <a:r>
              <a:rPr lang="en-US" sz="4806" spc="221">
                <a:solidFill>
                  <a:srgbClr val="000000"/>
                </a:solidFill>
                <a:latin typeface="League Spartan"/>
              </a:rPr>
              <a:t>CONVERSION RATE FOR MAIN PAGES </a:t>
            </a:r>
          </a:p>
          <a:p>
            <a:pPr>
              <a:lnSpc>
                <a:spcPts val="5816"/>
              </a:lnSpc>
            </a:pPr>
          </a:p>
          <a:p>
            <a:pPr marL="1037794" indent="-518897" lvl="1">
              <a:lnSpc>
                <a:spcPts val="5816"/>
              </a:lnSpc>
              <a:buFont typeface="Arial"/>
              <a:buChar char="•"/>
            </a:pPr>
            <a:r>
              <a:rPr lang="en-US" sz="4806" spc="221">
                <a:solidFill>
                  <a:srgbClr val="000000"/>
                </a:solidFill>
                <a:latin typeface="League Spartan"/>
              </a:rPr>
              <a:t>ENGAGEMENTS MADE BY EACH CONTENT</a:t>
            </a:r>
          </a:p>
          <a:p>
            <a:pPr>
              <a:lnSpc>
                <a:spcPts val="5816"/>
              </a:lnSpc>
            </a:pPr>
          </a:p>
          <a:p>
            <a:pPr marL="1037794" indent="-518897" lvl="1">
              <a:lnSpc>
                <a:spcPts val="5816"/>
              </a:lnSpc>
              <a:buFont typeface="Arial"/>
              <a:buChar char="•"/>
            </a:pPr>
            <a:r>
              <a:rPr lang="en-US" sz="4806" spc="221">
                <a:solidFill>
                  <a:srgbClr val="000000"/>
                </a:solidFill>
                <a:latin typeface="League Spartan"/>
              </a:rPr>
              <a:t>PERFORMANCE OF SOURCE AND CAMPAIGNS</a:t>
            </a:r>
          </a:p>
          <a:p>
            <a:pPr>
              <a:lnSpc>
                <a:spcPts val="5816"/>
              </a:lnSpc>
            </a:pPr>
          </a:p>
          <a:p>
            <a:pPr marL="1037794" indent="-518897" lvl="1">
              <a:lnSpc>
                <a:spcPts val="5816"/>
              </a:lnSpc>
              <a:buFont typeface="Arial"/>
              <a:buChar char="•"/>
            </a:pPr>
            <a:r>
              <a:rPr lang="en-US" sz="4806" spc="221">
                <a:solidFill>
                  <a:srgbClr val="000000"/>
                </a:solidFill>
                <a:latin typeface="League Spartan"/>
              </a:rPr>
              <a:t>DETERMINING AVERAGE WEBSESSION DURATION</a:t>
            </a:r>
          </a:p>
          <a:p>
            <a:pPr algn="l">
              <a:lnSpc>
                <a:spcPts val="5816"/>
              </a:lnSpc>
            </a:pPr>
          </a:p>
          <a:p>
            <a:pPr algn="l">
              <a:lnSpc>
                <a:spcPts val="5816"/>
              </a:lnSpc>
            </a:pP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3656084" y="1028700"/>
            <a:ext cx="10040318" cy="10578879"/>
          </a:xfrm>
          <a:custGeom>
            <a:avLst/>
            <a:gdLst/>
            <a:ahLst/>
            <a:cxnLst/>
            <a:rect r="r" b="b" t="t" l="l"/>
            <a:pathLst>
              <a:path h="10578879" w="10040318">
                <a:moveTo>
                  <a:pt x="0" y="0"/>
                </a:moveTo>
                <a:lnTo>
                  <a:pt x="10040318" y="0"/>
                </a:lnTo>
                <a:lnTo>
                  <a:pt x="10040318" y="10578879"/>
                </a:lnTo>
                <a:lnTo>
                  <a:pt x="0" y="105788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-233933" y="68375"/>
            <a:ext cx="18521933" cy="1046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58"/>
              </a:lnSpc>
            </a:pPr>
            <a:r>
              <a:rPr lang="en-US" sz="7350">
                <a:solidFill>
                  <a:srgbClr val="FEFEFE"/>
                </a:solidFill>
                <a:latin typeface="Playfair Display Bold"/>
              </a:rPr>
              <a:t>WEB ANALYSIS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6313026" y="-174531"/>
            <a:ext cx="1892547" cy="2515013"/>
          </a:xfrm>
          <a:custGeom>
            <a:avLst/>
            <a:gdLst/>
            <a:ahLst/>
            <a:cxnLst/>
            <a:rect r="r" b="b" t="t" l="l"/>
            <a:pathLst>
              <a:path h="2515013" w="1892547">
                <a:moveTo>
                  <a:pt x="0" y="0"/>
                </a:moveTo>
                <a:lnTo>
                  <a:pt x="1892548" y="0"/>
                </a:lnTo>
                <a:lnTo>
                  <a:pt x="1892548" y="2515013"/>
                </a:lnTo>
                <a:lnTo>
                  <a:pt x="0" y="251501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7A78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3750" y="1353899"/>
            <a:ext cx="4772795" cy="8933101"/>
          </a:xfrm>
          <a:custGeom>
            <a:avLst/>
            <a:gdLst/>
            <a:ahLst/>
            <a:cxnLst/>
            <a:rect r="r" b="b" t="t" l="l"/>
            <a:pathLst>
              <a:path h="8933101" w="4772795">
                <a:moveTo>
                  <a:pt x="0" y="0"/>
                </a:moveTo>
                <a:lnTo>
                  <a:pt x="4772796" y="0"/>
                </a:lnTo>
                <a:lnTo>
                  <a:pt x="4772796" y="8933101"/>
                </a:lnTo>
                <a:lnTo>
                  <a:pt x="0" y="89331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580614" y="1353899"/>
            <a:ext cx="5676295" cy="8933101"/>
          </a:xfrm>
          <a:custGeom>
            <a:avLst/>
            <a:gdLst/>
            <a:ahLst/>
            <a:cxnLst/>
            <a:rect r="r" b="b" t="t" l="l"/>
            <a:pathLst>
              <a:path h="8933101" w="5676295">
                <a:moveTo>
                  <a:pt x="0" y="0"/>
                </a:moveTo>
                <a:lnTo>
                  <a:pt x="5676294" y="0"/>
                </a:lnTo>
                <a:lnTo>
                  <a:pt x="5676294" y="8933101"/>
                </a:lnTo>
                <a:lnTo>
                  <a:pt x="0" y="89331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975" t="0" r="-435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24000">
            <a:off x="4806169" y="1614866"/>
            <a:ext cx="8314419" cy="3059449"/>
          </a:xfrm>
          <a:custGeom>
            <a:avLst/>
            <a:gdLst/>
            <a:ahLst/>
            <a:cxnLst/>
            <a:rect r="r" b="b" t="t" l="l"/>
            <a:pathLst>
              <a:path h="3059449" w="8314419">
                <a:moveTo>
                  <a:pt x="0" y="57900"/>
                </a:moveTo>
                <a:lnTo>
                  <a:pt x="8293464" y="0"/>
                </a:lnTo>
                <a:lnTo>
                  <a:pt x="8314419" y="3001549"/>
                </a:lnTo>
                <a:lnTo>
                  <a:pt x="20955" y="3059449"/>
                </a:lnTo>
                <a:lnTo>
                  <a:pt x="0" y="5790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-217" b="-121845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-233933" y="68375"/>
            <a:ext cx="18521933" cy="1046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58"/>
              </a:lnSpc>
            </a:pPr>
            <a:r>
              <a:rPr lang="en-US" sz="7350">
                <a:solidFill>
                  <a:srgbClr val="FEFEFE"/>
                </a:solidFill>
                <a:latin typeface="Playfair Display Bold"/>
              </a:rPr>
              <a:t>CUSTOMERS TO TARGET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124433" y="1577104"/>
            <a:ext cx="9059580" cy="29608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24"/>
              </a:lnSpc>
            </a:pPr>
            <a:r>
              <a:rPr lang="en-US" sz="3374">
                <a:solidFill>
                  <a:srgbClr val="FEFEFE"/>
                </a:solidFill>
                <a:latin typeface="Canva Sans"/>
              </a:rPr>
              <a:t>CUSTOMERS WITH RFM </a:t>
            </a:r>
          </a:p>
          <a:p>
            <a:pPr algn="ctr">
              <a:lnSpc>
                <a:spcPts val="4724"/>
              </a:lnSpc>
            </a:pPr>
            <a:r>
              <a:rPr lang="en-US" sz="3374">
                <a:solidFill>
                  <a:srgbClr val="FEFEFE"/>
                </a:solidFill>
                <a:latin typeface="Canva Sans"/>
              </a:rPr>
              <a:t>SEGMENTS OF</a:t>
            </a:r>
          </a:p>
          <a:p>
            <a:pPr algn="ctr">
              <a:lnSpc>
                <a:spcPts val="4724"/>
              </a:lnSpc>
            </a:pPr>
            <a:r>
              <a:rPr lang="en-US" sz="3374">
                <a:solidFill>
                  <a:srgbClr val="FEFEFE"/>
                </a:solidFill>
                <a:latin typeface="Canva Sans Bold"/>
              </a:rPr>
              <a:t>Champions</a:t>
            </a:r>
          </a:p>
          <a:p>
            <a:pPr algn="ctr">
              <a:lnSpc>
                <a:spcPts val="4724"/>
              </a:lnSpc>
            </a:pPr>
            <a:r>
              <a:rPr lang="en-US" sz="3374">
                <a:solidFill>
                  <a:srgbClr val="FEFEFE"/>
                </a:solidFill>
                <a:latin typeface="Canva Sans Bold"/>
              </a:rPr>
              <a:t>Good Customers</a:t>
            </a:r>
          </a:p>
          <a:p>
            <a:pPr algn="ctr">
              <a:lnSpc>
                <a:spcPts val="4724"/>
              </a:lnSpc>
            </a:pPr>
            <a:r>
              <a:rPr lang="en-US" sz="3374">
                <a:solidFill>
                  <a:srgbClr val="FEFEFE"/>
                </a:solidFill>
                <a:latin typeface="Canva Sans Bold"/>
              </a:rPr>
              <a:t>Needs attention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-10776000">
            <a:off x="5858772" y="5794052"/>
            <a:ext cx="7590901" cy="2793217"/>
          </a:xfrm>
          <a:custGeom>
            <a:avLst/>
            <a:gdLst/>
            <a:ahLst/>
            <a:cxnLst/>
            <a:rect r="r" b="b" t="t" l="l"/>
            <a:pathLst>
              <a:path h="2793217" w="7590901">
                <a:moveTo>
                  <a:pt x="0" y="52862"/>
                </a:moveTo>
                <a:lnTo>
                  <a:pt x="7571769" y="0"/>
                </a:lnTo>
                <a:lnTo>
                  <a:pt x="7590901" y="2740355"/>
                </a:lnTo>
                <a:lnTo>
                  <a:pt x="19132" y="2793217"/>
                </a:lnTo>
                <a:lnTo>
                  <a:pt x="0" y="52862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-217" b="-121845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5868246" y="5938633"/>
            <a:ext cx="6712368" cy="26222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60"/>
              </a:lnSpc>
            </a:pPr>
            <a:r>
              <a:rPr lang="en-US" sz="3757">
                <a:solidFill>
                  <a:srgbClr val="FEFEFE"/>
                </a:solidFill>
                <a:latin typeface="Canva Sans"/>
              </a:rPr>
              <a:t>CUSTOMERS WITH MULTIPLE VISITS TO WEBSITE BUT NO ORDER HISTORY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DAFm9IiBiDc</dc:identifier>
  <dcterms:modified xsi:type="dcterms:W3CDTF">2011-08-01T06:04:30Z</dcterms:modified>
  <cp:revision>1</cp:revision>
  <dc:title>Your paragraph text</dc:title>
</cp:coreProperties>
</file>